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0" r:id="rId1"/>
  </p:sldMasterIdLst>
  <p:notesMasterIdLst>
    <p:notesMasterId r:id="rId20"/>
  </p:notesMasterIdLst>
  <p:sldIdLst>
    <p:sldId id="256" r:id="rId2"/>
    <p:sldId id="259" r:id="rId3"/>
    <p:sldId id="258"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4660"/>
  </p:normalViewPr>
  <p:slideViewPr>
    <p:cSldViewPr snapToGrid="0">
      <p:cViewPr varScale="1">
        <p:scale>
          <a:sx n="82" d="100"/>
          <a:sy n="82" d="100"/>
        </p:scale>
        <p:origin x="44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C9AEE6-391B-4693-BBCF-60CDC3B9E479}" type="datetimeFigureOut">
              <a:rPr lang="en-IN" smtClean="0"/>
              <a:t>11-03-2026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499914-E1BC-4837-8F78-E17328396B8B}" type="slidenum">
              <a:rPr lang="en-IN" smtClean="0"/>
              <a:t>‹#›</a:t>
            </a:fld>
            <a:endParaRPr lang="en-IN"/>
          </a:p>
        </p:txBody>
      </p:sp>
    </p:spTree>
    <p:extLst>
      <p:ext uri="{BB962C8B-B14F-4D97-AF65-F5344CB8AC3E}">
        <p14:creationId xmlns:p14="http://schemas.microsoft.com/office/powerpoint/2010/main" val="64443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F499914-E1BC-4837-8F78-E17328396B8B}" type="slidenum">
              <a:rPr lang="en-IN" smtClean="0"/>
              <a:t>14</a:t>
            </a:fld>
            <a:endParaRPr lang="en-IN"/>
          </a:p>
        </p:txBody>
      </p:sp>
    </p:spTree>
    <p:extLst>
      <p:ext uri="{BB962C8B-B14F-4D97-AF65-F5344CB8AC3E}">
        <p14:creationId xmlns:p14="http://schemas.microsoft.com/office/powerpoint/2010/main" val="1462590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305860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3349065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3742089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B3B8CB-B020-4EE0-BDC5-F63D46881740}" type="datetimeFigureOut">
              <a:rPr lang="en-IN" smtClean="0"/>
              <a:t>11-03-2026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2914206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B3B8CB-B020-4EE0-BDC5-F63D46881740}" type="datetimeFigureOut">
              <a:rPr lang="en-IN" smtClean="0"/>
              <a:t>11-03-2026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2953372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B3B8CB-B020-4EE0-BDC5-F63D46881740}" type="datetimeFigureOut">
              <a:rPr lang="en-IN" smtClean="0"/>
              <a:t>11-03-2026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2777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3B8CB-B020-4EE0-BDC5-F63D46881740}" type="datetimeFigureOut">
              <a:rPr lang="en-IN" smtClean="0"/>
              <a:t>11-03-2026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161156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B3B8CB-B020-4EE0-BDC5-F63D46881740}" type="datetimeFigureOut">
              <a:rPr lang="en-IN" smtClean="0"/>
              <a:t>11-03-2026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2943118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B3B8CB-B020-4EE0-BDC5-F63D46881740}" type="datetimeFigureOut">
              <a:rPr lang="en-IN" smtClean="0"/>
              <a:t>11-03-2026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3101506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4093381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5165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3720606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0769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3514539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2571854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B3B8CB-B020-4EE0-BDC5-F63D46881740}" type="datetimeFigureOut">
              <a:rPr lang="en-IN" smtClean="0"/>
              <a:t>11-03-2026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E91E80-80A9-4F65-A006-36AB3FF55B39}" type="slidenum">
              <a:rPr lang="en-IN" smtClean="0"/>
              <a:t>‹#›</a:t>
            </a:fld>
            <a:endParaRPr lang="en-IN"/>
          </a:p>
        </p:txBody>
      </p:sp>
    </p:spTree>
    <p:extLst>
      <p:ext uri="{BB962C8B-B14F-4D97-AF65-F5344CB8AC3E}">
        <p14:creationId xmlns:p14="http://schemas.microsoft.com/office/powerpoint/2010/main" val="1430730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9B3B8CB-B020-4EE0-BDC5-F63D46881740}" type="datetimeFigureOut">
              <a:rPr lang="en-IN" smtClean="0"/>
              <a:t>11-03-2026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7E91E80-80A9-4F65-A006-36AB3FF55B39}" type="slidenum">
              <a:rPr lang="en-IN" smtClean="0"/>
              <a:t>‹#›</a:t>
            </a:fld>
            <a:endParaRPr lang="en-IN"/>
          </a:p>
        </p:txBody>
      </p:sp>
    </p:spTree>
    <p:extLst>
      <p:ext uri="{BB962C8B-B14F-4D97-AF65-F5344CB8AC3E}">
        <p14:creationId xmlns:p14="http://schemas.microsoft.com/office/powerpoint/2010/main" val="2810302251"/>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5B955-75A4-550E-8A2E-94AD81837B1D}"/>
              </a:ext>
            </a:extLst>
          </p:cNvPr>
          <p:cNvSpPr>
            <a:spLocks noGrp="1"/>
          </p:cNvSpPr>
          <p:nvPr>
            <p:ph type="ctrTitle"/>
          </p:nvPr>
        </p:nvSpPr>
        <p:spPr>
          <a:xfrm>
            <a:off x="832339" y="328246"/>
            <a:ext cx="9179170" cy="1992922"/>
          </a:xfrm>
        </p:spPr>
        <p:txBody>
          <a:bodyPr/>
          <a:lstStyle/>
          <a:p>
            <a:pPr algn="ctr"/>
            <a:r>
              <a:rPr lang="en-US" sz="3200" b="1" u="sng" dirty="0">
                <a:solidFill>
                  <a:schemeClr val="accent2"/>
                </a:solidFill>
                <a:latin typeface="Times New Roman" panose="02020603050405020304" pitchFamily="18" charset="0"/>
                <a:cs typeface="Times New Roman" panose="02020603050405020304" pitchFamily="18" charset="0"/>
              </a:rPr>
              <a:t>Information Technology Rules, 2021</a:t>
            </a:r>
            <a:br>
              <a:rPr lang="en-US" sz="3200" b="1" dirty="0">
                <a:solidFill>
                  <a:schemeClr val="accent2"/>
                </a:solidFill>
                <a:latin typeface="Times New Roman" panose="02020603050405020304" pitchFamily="18" charset="0"/>
                <a:cs typeface="Times New Roman" panose="02020603050405020304" pitchFamily="18" charset="0"/>
              </a:rPr>
            </a:br>
            <a:r>
              <a:rPr lang="en-US" sz="3200" i="1" dirty="0">
                <a:solidFill>
                  <a:schemeClr val="accent2"/>
                </a:solidFill>
                <a:latin typeface="Times New Roman" panose="02020603050405020304" pitchFamily="18" charset="0"/>
                <a:cs typeface="Times New Roman" panose="02020603050405020304" pitchFamily="18" charset="0"/>
              </a:rPr>
              <a:t>(Intermediary Guidelines and Digital Media Ethics Code Rules, 2021)</a:t>
            </a:r>
            <a:br>
              <a:rPr lang="en-US" sz="3200" dirty="0">
                <a:solidFill>
                  <a:schemeClr val="accent2"/>
                </a:solidFill>
                <a:latin typeface="Times New Roman" panose="02020603050405020304" pitchFamily="18" charset="0"/>
                <a:cs typeface="Times New Roman" panose="02020603050405020304" pitchFamily="18" charset="0"/>
              </a:rPr>
            </a:br>
            <a:endParaRPr lang="en-IN" sz="3200" dirty="0">
              <a:solidFill>
                <a:schemeClr val="accent2"/>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6000D7D0-6399-4775-CB77-597184D1E5D8}"/>
              </a:ext>
            </a:extLst>
          </p:cNvPr>
          <p:cNvSpPr>
            <a:spLocks noGrp="1"/>
          </p:cNvSpPr>
          <p:nvPr>
            <p:ph type="subTitle" idx="1"/>
          </p:nvPr>
        </p:nvSpPr>
        <p:spPr>
          <a:xfrm>
            <a:off x="1507067" y="3856891"/>
            <a:ext cx="7766936" cy="1793631"/>
          </a:xfrm>
        </p:spPr>
        <p:txBody>
          <a:bodyPr>
            <a:normAutofit/>
          </a:bodyPr>
          <a:lstStyle/>
          <a:p>
            <a:pPr algn="l"/>
            <a:r>
              <a:rPr lang="en-US" sz="2000" dirty="0">
                <a:latin typeface="Times New Roman" panose="02020603050405020304" pitchFamily="18" charset="0"/>
                <a:cs typeface="Times New Roman" panose="02020603050405020304" pitchFamily="18" charset="0"/>
              </a:rPr>
              <a:t>Presented By :</a:t>
            </a:r>
          </a:p>
          <a:p>
            <a:pPr algn="l"/>
            <a:r>
              <a:rPr lang="en-US" sz="2000" dirty="0">
                <a:latin typeface="Times New Roman" panose="02020603050405020304" pitchFamily="18" charset="0"/>
                <a:cs typeface="Times New Roman" panose="02020603050405020304" pitchFamily="18" charset="0"/>
              </a:rPr>
              <a:t>                      Balkrishna Kumar</a:t>
            </a:r>
          </a:p>
          <a:p>
            <a:pPr algn="l"/>
            <a:r>
              <a:rPr lang="en-US" sz="2000" dirty="0">
                <a:latin typeface="Times New Roman" panose="02020603050405020304" pitchFamily="18" charset="0"/>
                <a:cs typeface="Times New Roman" panose="02020603050405020304" pitchFamily="18" charset="0"/>
              </a:rPr>
              <a:t>                      Assistant Professor</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7406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5B43A-D8F5-A724-A71E-3E35D7CDE290}"/>
              </a:ext>
            </a:extLst>
          </p:cNvPr>
          <p:cNvSpPr>
            <a:spLocks noGrp="1"/>
          </p:cNvSpPr>
          <p:nvPr>
            <p:ph type="title"/>
          </p:nvPr>
        </p:nvSpPr>
        <p:spPr>
          <a:xfrm>
            <a:off x="677334" y="609600"/>
            <a:ext cx="8596668" cy="1320800"/>
          </a:xfrm>
        </p:spPr>
        <p:txBody>
          <a:bodyPr>
            <a:normAutofit/>
          </a:bodyPr>
          <a:lstStyle/>
          <a:p>
            <a:pPr algn="ctr"/>
            <a:r>
              <a:rPr lang="en-IN" b="1" dirty="0">
                <a:solidFill>
                  <a:schemeClr val="tx2"/>
                </a:solidFill>
                <a:latin typeface="Times New Roman" panose="02020603050405020304" pitchFamily="18" charset="0"/>
                <a:cs typeface="Times New Roman" panose="02020603050405020304" pitchFamily="18" charset="0"/>
              </a:rPr>
              <a:t>IT Rules 2021 Provisions</a:t>
            </a:r>
            <a:endParaRPr lang="hi-IN" noProof="0" dirty="0">
              <a:latin typeface="Times New Roman" panose="02020603050405020304" pitchFamily="18" charset="0"/>
            </a:endParaRPr>
          </a:p>
        </p:txBody>
      </p:sp>
      <p:sp>
        <p:nvSpPr>
          <p:cNvPr id="3" name="Content Placeholder 2">
            <a:extLst>
              <a:ext uri="{FF2B5EF4-FFF2-40B4-BE49-F238E27FC236}">
                <a16:creationId xmlns:a16="http://schemas.microsoft.com/office/drawing/2014/main" id="{489C0D16-C84C-C514-689E-6BCE6D7C5B50}"/>
              </a:ext>
            </a:extLst>
          </p:cNvPr>
          <p:cNvSpPr>
            <a:spLocks noGrp="1"/>
          </p:cNvSpPr>
          <p:nvPr>
            <p:ph idx="1"/>
          </p:nvPr>
        </p:nvSpPr>
        <p:spPr>
          <a:xfrm>
            <a:off x="677334" y="2195759"/>
            <a:ext cx="8596668" cy="3880773"/>
          </a:xfrm>
        </p:spPr>
        <p:txBody>
          <a:bodyPr>
            <a:noAutofit/>
          </a:bodyPr>
          <a:lstStyle/>
          <a:p>
            <a:pPr>
              <a:buAutoNum type="arabicPeriod"/>
            </a:pPr>
            <a:r>
              <a:rPr lang="en-US" sz="2000" b="1" dirty="0">
                <a:latin typeface="Times New Roman" panose="02020603050405020304" pitchFamily="18" charset="0"/>
                <a:cs typeface="Times New Roman" panose="02020603050405020304" pitchFamily="18" charset="0"/>
              </a:rPr>
              <a:t>Notification and Legal Basis</a:t>
            </a:r>
          </a:p>
          <a:p>
            <a:pPr marL="0" indent="0">
              <a:buNone/>
            </a:pPr>
            <a:r>
              <a:rPr lang="en-US" sz="2000" dirty="0">
                <a:latin typeface="Times New Roman" panose="02020603050405020304" pitchFamily="18" charset="0"/>
                <a:cs typeface="Times New Roman" panose="02020603050405020304" pitchFamily="18" charset="0"/>
              </a:rPr>
              <a:t>These rules were </a:t>
            </a:r>
            <a:r>
              <a:rPr lang="en-US" sz="2000" b="1" dirty="0">
                <a:highlight>
                  <a:srgbClr val="FFFF00"/>
                </a:highlight>
                <a:latin typeface="Times New Roman" panose="02020603050405020304" pitchFamily="18" charset="0"/>
                <a:cs typeface="Times New Roman" panose="02020603050405020304" pitchFamily="18" charset="0"/>
              </a:rPr>
              <a:t>notified on 25 February 2021</a:t>
            </a:r>
            <a:r>
              <a:rPr lang="en-US" sz="2000" dirty="0">
                <a:latin typeface="Times New Roman" panose="02020603050405020304" pitchFamily="18" charset="0"/>
                <a:cs typeface="Times New Roman" panose="02020603050405020304" pitchFamily="18" charset="0"/>
              </a:rPr>
              <a:t>, framed under Section 69A(2), 79(2)(c), and 87 of the Information Technology Act, 2000.</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Section 69A(2)</a:t>
            </a:r>
          </a:p>
          <a:p>
            <a:pPr marL="0" indent="0">
              <a:buNone/>
            </a:pPr>
            <a:r>
              <a:rPr lang="en-US" sz="2000" dirty="0">
                <a:latin typeface="Times New Roman" panose="02020603050405020304" pitchFamily="18" charset="0"/>
                <a:cs typeface="Times New Roman" panose="02020603050405020304" pitchFamily="18" charset="0"/>
              </a:rPr>
              <a:t>This subsection refers to the procedures and safeguards for blocking public access to information through any computer resource, as outlined in Section 69A(2).</a:t>
            </a:r>
          </a:p>
          <a:p>
            <a:pPr marL="0" indent="0">
              <a:buNone/>
            </a:pPr>
            <a:r>
              <a:rPr lang="en-US" sz="2000" dirty="0">
                <a:latin typeface="Times New Roman" panose="02020603050405020304" pitchFamily="18" charset="0"/>
                <a:cs typeface="Times New Roman" panose="02020603050405020304" pitchFamily="18" charset="0"/>
              </a:rPr>
              <a:t>Section 79(2)(c)</a:t>
            </a:r>
          </a:p>
          <a:p>
            <a:pPr marL="0" indent="0">
              <a:buNone/>
            </a:pPr>
            <a:r>
              <a:rPr lang="en-US" sz="2000" dirty="0">
                <a:latin typeface="Times New Roman" panose="02020603050405020304" pitchFamily="18" charset="0"/>
                <a:cs typeface="Times New Roman" panose="02020603050405020304" pitchFamily="18" charset="0"/>
              </a:rPr>
              <a:t>Section 79(2)(c) requires intermediaries to exercise due diligence and comply with guidelines prescribed by the Central Government to maintain this exemption.</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endParaRPr lang="hi-IN" sz="2000" noProof="0" dirty="0"/>
          </a:p>
        </p:txBody>
      </p:sp>
    </p:spTree>
    <p:extLst>
      <p:ext uri="{BB962C8B-B14F-4D97-AF65-F5344CB8AC3E}">
        <p14:creationId xmlns:p14="http://schemas.microsoft.com/office/powerpoint/2010/main" val="383820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7" presetClass="emph" presetSubtype="0" fill="remove" grpId="0" nodeType="clickEffect">
                                  <p:stCondLst>
                                    <p:cond delay="0"/>
                                  </p:stCondLst>
                                  <p:childTnLst>
                                    <p:animClr clrSpc="rgb" dir="cw">
                                      <p:cBhvr override="childStyle">
                                        <p:cTn id="11" dur="250" autoRev="1" fill="remove"/>
                                        <p:tgtEl>
                                          <p:spTgt spid="3">
                                            <p:txEl>
                                              <p:pRg st="0" end="0"/>
                                            </p:txEl>
                                          </p:spTgt>
                                        </p:tgtEl>
                                        <p:attrNameLst>
                                          <p:attrName>style.color</p:attrName>
                                        </p:attrNameLst>
                                      </p:cBhvr>
                                      <p:to>
                                        <a:schemeClr val="bg1"/>
                                      </p:to>
                                    </p:animClr>
                                    <p:animClr clrSpc="rgb" dir="cw">
                                      <p:cBhvr>
                                        <p:cTn id="12" dur="250" autoRev="1" fill="remove"/>
                                        <p:tgtEl>
                                          <p:spTgt spid="3">
                                            <p:txEl>
                                              <p:pRg st="0" end="0"/>
                                            </p:txEl>
                                          </p:spTgt>
                                        </p:tgtEl>
                                        <p:attrNameLst>
                                          <p:attrName>fillcolor</p:attrName>
                                        </p:attrNameLst>
                                      </p:cBhvr>
                                      <p:to>
                                        <a:schemeClr val="bg1"/>
                                      </p:to>
                                    </p:animClr>
                                    <p:set>
                                      <p:cBhvr>
                                        <p:cTn id="13" dur="250" autoRev="1" fill="remove"/>
                                        <p:tgtEl>
                                          <p:spTgt spid="3">
                                            <p:txEl>
                                              <p:pRg st="0" end="0"/>
                                            </p:txEl>
                                          </p:spTgt>
                                        </p:tgtEl>
                                        <p:attrNameLst>
                                          <p:attrName>fill.type</p:attrName>
                                        </p:attrNameLst>
                                      </p:cBhvr>
                                      <p:to>
                                        <p:strVal val="solid"/>
                                      </p:to>
                                    </p:set>
                                    <p:set>
                                      <p:cBhvr>
                                        <p:cTn id="14" dur="250" autoRev="1" fill="remove"/>
                                        <p:tgtEl>
                                          <p:spTgt spid="3">
                                            <p:txEl>
                                              <p:pRg st="0" end="0"/>
                                            </p:txEl>
                                          </p:spTgt>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27" presetClass="emph" presetSubtype="0" fill="remove" grpId="0" nodeType="clickEffect">
                                  <p:stCondLst>
                                    <p:cond delay="0"/>
                                  </p:stCondLst>
                                  <p:childTnLst>
                                    <p:animClr clrSpc="rgb" dir="cw">
                                      <p:cBhvr override="childStyle">
                                        <p:cTn id="18" dur="250" autoRev="1" fill="remove"/>
                                        <p:tgtEl>
                                          <p:spTgt spid="3">
                                            <p:txEl>
                                              <p:pRg st="1" end="1"/>
                                            </p:txEl>
                                          </p:spTgt>
                                        </p:tgtEl>
                                        <p:attrNameLst>
                                          <p:attrName>style.color</p:attrName>
                                        </p:attrNameLst>
                                      </p:cBhvr>
                                      <p:to>
                                        <a:schemeClr val="bg1"/>
                                      </p:to>
                                    </p:animClr>
                                    <p:animClr clrSpc="rgb" dir="cw">
                                      <p:cBhvr>
                                        <p:cTn id="19" dur="250" autoRev="1" fill="remove"/>
                                        <p:tgtEl>
                                          <p:spTgt spid="3">
                                            <p:txEl>
                                              <p:pRg st="1" end="1"/>
                                            </p:txEl>
                                          </p:spTgt>
                                        </p:tgtEl>
                                        <p:attrNameLst>
                                          <p:attrName>fillcolor</p:attrName>
                                        </p:attrNameLst>
                                      </p:cBhvr>
                                      <p:to>
                                        <a:schemeClr val="bg1"/>
                                      </p:to>
                                    </p:animClr>
                                    <p:set>
                                      <p:cBhvr>
                                        <p:cTn id="20" dur="250" autoRev="1" fill="remove"/>
                                        <p:tgtEl>
                                          <p:spTgt spid="3">
                                            <p:txEl>
                                              <p:pRg st="1" end="1"/>
                                            </p:txEl>
                                          </p:spTgt>
                                        </p:tgtEl>
                                        <p:attrNameLst>
                                          <p:attrName>fill.type</p:attrName>
                                        </p:attrNameLst>
                                      </p:cBhvr>
                                      <p:to>
                                        <p:strVal val="solid"/>
                                      </p:to>
                                    </p:set>
                                    <p:set>
                                      <p:cBhvr>
                                        <p:cTn id="21" dur="250" autoRev="1" fill="remove"/>
                                        <p:tgtEl>
                                          <p:spTgt spid="3">
                                            <p:txEl>
                                              <p:pRg st="1" end="1"/>
                                            </p:txEl>
                                          </p:spTgt>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7" presetClass="emph" presetSubtype="0" fill="remove" grpId="0" nodeType="clickEffect">
                                  <p:stCondLst>
                                    <p:cond delay="0"/>
                                  </p:stCondLst>
                                  <p:childTnLst>
                                    <p:animClr clrSpc="rgb" dir="cw">
                                      <p:cBhvr override="childStyle">
                                        <p:cTn id="25" dur="250" autoRev="1" fill="remove"/>
                                        <p:tgtEl>
                                          <p:spTgt spid="3">
                                            <p:txEl>
                                              <p:pRg st="3" end="3"/>
                                            </p:txEl>
                                          </p:spTgt>
                                        </p:tgtEl>
                                        <p:attrNameLst>
                                          <p:attrName>style.color</p:attrName>
                                        </p:attrNameLst>
                                      </p:cBhvr>
                                      <p:to>
                                        <a:schemeClr val="bg1"/>
                                      </p:to>
                                    </p:animClr>
                                    <p:animClr clrSpc="rgb" dir="cw">
                                      <p:cBhvr>
                                        <p:cTn id="26" dur="250" autoRev="1" fill="remove"/>
                                        <p:tgtEl>
                                          <p:spTgt spid="3">
                                            <p:txEl>
                                              <p:pRg st="3" end="3"/>
                                            </p:txEl>
                                          </p:spTgt>
                                        </p:tgtEl>
                                        <p:attrNameLst>
                                          <p:attrName>fillcolor</p:attrName>
                                        </p:attrNameLst>
                                      </p:cBhvr>
                                      <p:to>
                                        <a:schemeClr val="bg1"/>
                                      </p:to>
                                    </p:animClr>
                                    <p:set>
                                      <p:cBhvr>
                                        <p:cTn id="27" dur="250" autoRev="1" fill="remove"/>
                                        <p:tgtEl>
                                          <p:spTgt spid="3">
                                            <p:txEl>
                                              <p:pRg st="3" end="3"/>
                                            </p:txEl>
                                          </p:spTgt>
                                        </p:tgtEl>
                                        <p:attrNameLst>
                                          <p:attrName>fill.type</p:attrName>
                                        </p:attrNameLst>
                                      </p:cBhvr>
                                      <p:to>
                                        <p:strVal val="solid"/>
                                      </p:to>
                                    </p:set>
                                    <p:set>
                                      <p:cBhvr>
                                        <p:cTn id="28" dur="250" autoRev="1" fill="remove"/>
                                        <p:tgtEl>
                                          <p:spTgt spid="3">
                                            <p:txEl>
                                              <p:pRg st="3" end="3"/>
                                            </p:txEl>
                                          </p:spTgt>
                                        </p:tgtEl>
                                        <p:attrNameLst>
                                          <p:attrName>fill.on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27" presetClass="emph" presetSubtype="0" fill="remove" grpId="0" nodeType="clickEffect">
                                  <p:stCondLst>
                                    <p:cond delay="0"/>
                                  </p:stCondLst>
                                  <p:childTnLst>
                                    <p:animClr clrSpc="rgb" dir="cw">
                                      <p:cBhvr override="childStyle">
                                        <p:cTn id="32" dur="250" autoRev="1" fill="remove"/>
                                        <p:tgtEl>
                                          <p:spTgt spid="3">
                                            <p:txEl>
                                              <p:pRg st="4" end="4"/>
                                            </p:txEl>
                                          </p:spTgt>
                                        </p:tgtEl>
                                        <p:attrNameLst>
                                          <p:attrName>style.color</p:attrName>
                                        </p:attrNameLst>
                                      </p:cBhvr>
                                      <p:to>
                                        <a:schemeClr val="bg1"/>
                                      </p:to>
                                    </p:animClr>
                                    <p:animClr clrSpc="rgb" dir="cw">
                                      <p:cBhvr>
                                        <p:cTn id="33" dur="250" autoRev="1" fill="remove"/>
                                        <p:tgtEl>
                                          <p:spTgt spid="3">
                                            <p:txEl>
                                              <p:pRg st="4" end="4"/>
                                            </p:txEl>
                                          </p:spTgt>
                                        </p:tgtEl>
                                        <p:attrNameLst>
                                          <p:attrName>fillcolor</p:attrName>
                                        </p:attrNameLst>
                                      </p:cBhvr>
                                      <p:to>
                                        <a:schemeClr val="bg1"/>
                                      </p:to>
                                    </p:animClr>
                                    <p:set>
                                      <p:cBhvr>
                                        <p:cTn id="34" dur="250" autoRev="1" fill="remove"/>
                                        <p:tgtEl>
                                          <p:spTgt spid="3">
                                            <p:txEl>
                                              <p:pRg st="4" end="4"/>
                                            </p:txEl>
                                          </p:spTgt>
                                        </p:tgtEl>
                                        <p:attrNameLst>
                                          <p:attrName>fill.type</p:attrName>
                                        </p:attrNameLst>
                                      </p:cBhvr>
                                      <p:to>
                                        <p:strVal val="solid"/>
                                      </p:to>
                                    </p:set>
                                    <p:set>
                                      <p:cBhvr>
                                        <p:cTn id="35" dur="250" autoRev="1" fill="remove"/>
                                        <p:tgtEl>
                                          <p:spTgt spid="3">
                                            <p:txEl>
                                              <p:pRg st="4" end="4"/>
                                            </p:txEl>
                                          </p:spTgt>
                                        </p:tgtEl>
                                        <p:attrNameLst>
                                          <p:attrName>fill.on</p:attrName>
                                        </p:attrNameLst>
                                      </p:cBhvr>
                                      <p:to>
                                        <p:strVal val="true"/>
                                      </p:to>
                                    </p:set>
                                  </p:childTnLst>
                                </p:cTn>
                              </p:par>
                            </p:childTnLst>
                          </p:cTn>
                        </p:par>
                      </p:childTnLst>
                    </p:cTn>
                  </p:par>
                  <p:par>
                    <p:cTn id="36" fill="hold">
                      <p:stCondLst>
                        <p:cond delay="indefinite"/>
                      </p:stCondLst>
                      <p:childTnLst>
                        <p:par>
                          <p:cTn id="37" fill="hold">
                            <p:stCondLst>
                              <p:cond delay="0"/>
                            </p:stCondLst>
                            <p:childTnLst>
                              <p:par>
                                <p:cTn id="38" presetID="27" presetClass="emph" presetSubtype="0" fill="remove" grpId="0" nodeType="clickEffect">
                                  <p:stCondLst>
                                    <p:cond delay="0"/>
                                  </p:stCondLst>
                                  <p:childTnLst>
                                    <p:animClr clrSpc="rgb" dir="cw">
                                      <p:cBhvr override="childStyle">
                                        <p:cTn id="39" dur="250" autoRev="1" fill="remove"/>
                                        <p:tgtEl>
                                          <p:spTgt spid="3">
                                            <p:txEl>
                                              <p:pRg st="5" end="5"/>
                                            </p:txEl>
                                          </p:spTgt>
                                        </p:tgtEl>
                                        <p:attrNameLst>
                                          <p:attrName>style.color</p:attrName>
                                        </p:attrNameLst>
                                      </p:cBhvr>
                                      <p:to>
                                        <a:schemeClr val="bg1"/>
                                      </p:to>
                                    </p:animClr>
                                    <p:animClr clrSpc="rgb" dir="cw">
                                      <p:cBhvr>
                                        <p:cTn id="40" dur="250" autoRev="1" fill="remove"/>
                                        <p:tgtEl>
                                          <p:spTgt spid="3">
                                            <p:txEl>
                                              <p:pRg st="5" end="5"/>
                                            </p:txEl>
                                          </p:spTgt>
                                        </p:tgtEl>
                                        <p:attrNameLst>
                                          <p:attrName>fillcolor</p:attrName>
                                        </p:attrNameLst>
                                      </p:cBhvr>
                                      <p:to>
                                        <a:schemeClr val="bg1"/>
                                      </p:to>
                                    </p:animClr>
                                    <p:set>
                                      <p:cBhvr>
                                        <p:cTn id="41" dur="250" autoRev="1" fill="remove"/>
                                        <p:tgtEl>
                                          <p:spTgt spid="3">
                                            <p:txEl>
                                              <p:pRg st="5" end="5"/>
                                            </p:txEl>
                                          </p:spTgt>
                                        </p:tgtEl>
                                        <p:attrNameLst>
                                          <p:attrName>fill.type</p:attrName>
                                        </p:attrNameLst>
                                      </p:cBhvr>
                                      <p:to>
                                        <p:strVal val="solid"/>
                                      </p:to>
                                    </p:set>
                                    <p:set>
                                      <p:cBhvr>
                                        <p:cTn id="42" dur="250" autoRev="1" fill="remove"/>
                                        <p:tgtEl>
                                          <p:spTgt spid="3">
                                            <p:txEl>
                                              <p:pRg st="5" end="5"/>
                                            </p:txEl>
                                          </p:spTgt>
                                        </p:tgtEl>
                                        <p:attrNameLst>
                                          <p:attrName>fill.on</p:attrName>
                                        </p:attrNameLst>
                                      </p:cBhvr>
                                      <p:to>
                                        <p:strVal val="true"/>
                                      </p:to>
                                    </p:set>
                                  </p:childTnLst>
                                </p:cTn>
                              </p:par>
                            </p:childTnLst>
                          </p:cTn>
                        </p:par>
                      </p:childTnLst>
                    </p:cTn>
                  </p:par>
                  <p:par>
                    <p:cTn id="43" fill="hold">
                      <p:stCondLst>
                        <p:cond delay="indefinite"/>
                      </p:stCondLst>
                      <p:childTnLst>
                        <p:par>
                          <p:cTn id="44" fill="hold">
                            <p:stCondLst>
                              <p:cond delay="0"/>
                            </p:stCondLst>
                            <p:childTnLst>
                              <p:par>
                                <p:cTn id="45" presetID="27" presetClass="emph" presetSubtype="0" fill="remove" grpId="0" nodeType="clickEffect">
                                  <p:stCondLst>
                                    <p:cond delay="0"/>
                                  </p:stCondLst>
                                  <p:childTnLst>
                                    <p:animClr clrSpc="rgb" dir="cw">
                                      <p:cBhvr override="childStyle">
                                        <p:cTn id="46" dur="250" autoRev="1" fill="remove"/>
                                        <p:tgtEl>
                                          <p:spTgt spid="3">
                                            <p:txEl>
                                              <p:pRg st="6" end="6"/>
                                            </p:txEl>
                                          </p:spTgt>
                                        </p:tgtEl>
                                        <p:attrNameLst>
                                          <p:attrName>style.color</p:attrName>
                                        </p:attrNameLst>
                                      </p:cBhvr>
                                      <p:to>
                                        <a:schemeClr val="bg1"/>
                                      </p:to>
                                    </p:animClr>
                                    <p:animClr clrSpc="rgb" dir="cw">
                                      <p:cBhvr>
                                        <p:cTn id="47" dur="250" autoRev="1" fill="remove"/>
                                        <p:tgtEl>
                                          <p:spTgt spid="3">
                                            <p:txEl>
                                              <p:pRg st="6" end="6"/>
                                            </p:txEl>
                                          </p:spTgt>
                                        </p:tgtEl>
                                        <p:attrNameLst>
                                          <p:attrName>fillcolor</p:attrName>
                                        </p:attrNameLst>
                                      </p:cBhvr>
                                      <p:to>
                                        <a:schemeClr val="bg1"/>
                                      </p:to>
                                    </p:animClr>
                                    <p:set>
                                      <p:cBhvr>
                                        <p:cTn id="48" dur="250" autoRev="1" fill="remove"/>
                                        <p:tgtEl>
                                          <p:spTgt spid="3">
                                            <p:txEl>
                                              <p:pRg st="6" end="6"/>
                                            </p:txEl>
                                          </p:spTgt>
                                        </p:tgtEl>
                                        <p:attrNameLst>
                                          <p:attrName>fill.type</p:attrName>
                                        </p:attrNameLst>
                                      </p:cBhvr>
                                      <p:to>
                                        <p:strVal val="solid"/>
                                      </p:to>
                                    </p:set>
                                    <p:set>
                                      <p:cBhvr>
                                        <p:cTn id="49" dur="250" autoRev="1" fill="remove"/>
                                        <p:tgtEl>
                                          <p:spTgt spid="3">
                                            <p:txEl>
                                              <p:pRg st="6" end="6"/>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40359-4CA3-9650-DA1A-296712F2423C}"/>
              </a:ext>
            </a:extLst>
          </p:cNvPr>
          <p:cNvSpPr>
            <a:spLocks noGrp="1"/>
          </p:cNvSpPr>
          <p:nvPr>
            <p:ph type="title"/>
          </p:nvPr>
        </p:nvSpPr>
        <p:spPr>
          <a:xfrm>
            <a:off x="864903" y="527539"/>
            <a:ext cx="8596668" cy="808892"/>
          </a:xfrm>
        </p:spPr>
        <p:txBody>
          <a:bodyPr>
            <a:normAutofit/>
          </a:bodyPr>
          <a:lstStyle/>
          <a:p>
            <a:endParaRPr lang="en-IN" dirty="0"/>
          </a:p>
        </p:txBody>
      </p:sp>
      <p:sp>
        <p:nvSpPr>
          <p:cNvPr id="3" name="Content Placeholder 2">
            <a:extLst>
              <a:ext uri="{FF2B5EF4-FFF2-40B4-BE49-F238E27FC236}">
                <a16:creationId xmlns:a16="http://schemas.microsoft.com/office/drawing/2014/main" id="{EF7BC950-4C8D-FA94-3EDC-CE010F0ABA6A}"/>
              </a:ext>
            </a:extLst>
          </p:cNvPr>
          <p:cNvSpPr>
            <a:spLocks noGrp="1"/>
          </p:cNvSpPr>
          <p:nvPr>
            <p:ph idx="1"/>
          </p:nvPr>
        </p:nvSpPr>
        <p:spPr>
          <a:xfrm>
            <a:off x="982134" y="1641232"/>
            <a:ext cx="8596668" cy="3317630"/>
          </a:xfrm>
        </p:spPr>
        <p:txBody>
          <a:bodyPr/>
          <a:lstStyle/>
          <a:p>
            <a:pPr marL="0" indent="0">
              <a:buNone/>
            </a:pPr>
            <a:r>
              <a:rPr lang="en-US" dirty="0">
                <a:latin typeface="Times New Roman" panose="02020603050405020304" pitchFamily="18" charset="0"/>
                <a:cs typeface="Times New Roman" panose="02020603050405020304" pitchFamily="18" charset="0"/>
              </a:rPr>
              <a:t>Section 87</a:t>
            </a:r>
          </a:p>
          <a:p>
            <a:pPr marL="0" indent="0">
              <a:buNone/>
            </a:pPr>
            <a:r>
              <a:rPr lang="en-US" dirty="0">
                <a:latin typeface="Times New Roman" panose="02020603050405020304" pitchFamily="18" charset="0"/>
                <a:cs typeface="Times New Roman" panose="02020603050405020304" pitchFamily="18" charset="0"/>
              </a:rPr>
              <a:t>Section 87 empowers the Central Government to make rules to implement the provisions of the IT Act, 2000. It outlines specific areas where rules can be framed, such as electronic signatures, licensing of Certifying Authorities, adjudicating officer inquiries, and intermediary guidelines (notably under Section 79). The rules must be notified in the Official Gazette and laid before Parliament for scrutiny, ensuring legislative oversight.</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260291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F0DD-1A4D-0C74-5A53-CFE85180E5CF}"/>
              </a:ext>
            </a:extLst>
          </p:cNvPr>
          <p:cNvSpPr>
            <a:spLocks noGrp="1"/>
          </p:cNvSpPr>
          <p:nvPr>
            <p:ph type="title"/>
          </p:nvPr>
        </p:nvSpPr>
        <p:spPr/>
        <p:txBody>
          <a:bodyPr>
            <a:normAutofit/>
          </a:bodyPr>
          <a:lstStyle/>
          <a:p>
            <a:pPr algn="ctr"/>
            <a:r>
              <a:rPr lang="en-IN" sz="3200" b="1" dirty="0">
                <a:latin typeface="Times New Roman" panose="02020603050405020304" pitchFamily="18" charset="0"/>
                <a:cs typeface="Times New Roman" panose="02020603050405020304" pitchFamily="18" charset="0"/>
              </a:rPr>
              <a:t>Introduction</a:t>
            </a:r>
            <a:br>
              <a:rPr lang="en-IN" sz="3200" b="1"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2D7CA80-C45F-3CCE-263D-2285A485837B}"/>
              </a:ext>
            </a:extLst>
          </p:cNvPr>
          <p:cNvSpPr>
            <a:spLocks noGrp="1"/>
          </p:cNvSpPr>
          <p:nvPr>
            <p:ph idx="1"/>
          </p:nvPr>
        </p:nvSpPr>
        <p:spPr/>
        <p:txBody>
          <a:bodyPr>
            <a:normAutofit fontScale="77500" lnSpcReduction="20000"/>
          </a:bodyPr>
          <a:lstStyle/>
          <a:p>
            <a:pPr marL="0" indent="0">
              <a:buNone/>
            </a:pPr>
            <a:endParaRPr lang="en-IN" sz="2100" b="1"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The </a:t>
            </a:r>
            <a:r>
              <a:rPr lang="en-IN" b="1" dirty="0">
                <a:latin typeface="Times New Roman" panose="02020603050405020304" pitchFamily="18" charset="0"/>
                <a:cs typeface="Times New Roman" panose="02020603050405020304" pitchFamily="18" charset="0"/>
              </a:rPr>
              <a:t>Information Technology (Intermediary Guidelines and Digital Media Ethics Code) Rules, 2021</a:t>
            </a:r>
            <a:r>
              <a:rPr lang="en-IN" dirty="0">
                <a:latin typeface="Times New Roman" panose="02020603050405020304" pitchFamily="18" charset="0"/>
                <a:cs typeface="Times New Roman" panose="02020603050405020304" pitchFamily="18" charset="0"/>
              </a:rPr>
              <a:t> were introduced to regulate:</a:t>
            </a:r>
          </a:p>
          <a:p>
            <a:r>
              <a:rPr lang="en-IN" dirty="0">
                <a:latin typeface="Times New Roman" panose="02020603050405020304" pitchFamily="18" charset="0"/>
                <a:cs typeface="Times New Roman" panose="02020603050405020304" pitchFamily="18" charset="0"/>
              </a:rPr>
              <a:t>Social media platforms</a:t>
            </a:r>
          </a:p>
          <a:p>
            <a:r>
              <a:rPr lang="en-IN" dirty="0">
                <a:latin typeface="Times New Roman" panose="02020603050405020304" pitchFamily="18" charset="0"/>
                <a:cs typeface="Times New Roman" panose="02020603050405020304" pitchFamily="18" charset="0"/>
              </a:rPr>
              <a:t>Digital news media</a:t>
            </a:r>
          </a:p>
          <a:p>
            <a:r>
              <a:rPr lang="en-IN" dirty="0">
                <a:latin typeface="Times New Roman" panose="02020603050405020304" pitchFamily="18" charset="0"/>
                <a:cs typeface="Times New Roman" panose="02020603050405020304" pitchFamily="18" charset="0"/>
              </a:rPr>
              <a:t>OTT platforms</a:t>
            </a:r>
          </a:p>
          <a:p>
            <a:r>
              <a:rPr lang="en-IN" dirty="0">
                <a:latin typeface="Times New Roman" panose="02020603050405020304" pitchFamily="18" charset="0"/>
                <a:cs typeface="Times New Roman" panose="02020603050405020304" pitchFamily="18" charset="0"/>
              </a:rPr>
              <a:t>Online intermediaries</a:t>
            </a:r>
          </a:p>
          <a:p>
            <a:r>
              <a:rPr lang="en-IN" dirty="0">
                <a:latin typeface="Times New Roman" panose="02020603050405020304" pitchFamily="18" charset="0"/>
                <a:cs typeface="Times New Roman" panose="02020603050405020304" pitchFamily="18" charset="0"/>
              </a:rPr>
              <a:t>These rules replaced the </a:t>
            </a:r>
            <a:r>
              <a:rPr lang="en-IN" b="1" dirty="0">
                <a:latin typeface="Times New Roman" panose="02020603050405020304" pitchFamily="18" charset="0"/>
                <a:cs typeface="Times New Roman" panose="02020603050405020304" pitchFamily="18" charset="0"/>
              </a:rPr>
              <a:t>Information Technology (Intermediary Guidelines) Rules, 2011</a:t>
            </a:r>
            <a:r>
              <a:rPr lang="en-IN" dirty="0">
                <a:latin typeface="Times New Roman" panose="02020603050405020304" pitchFamily="18" charset="0"/>
                <a:cs typeface="Times New Roman" panose="02020603050405020304" pitchFamily="18" charset="0"/>
              </a:rPr>
              <a:t>. </a:t>
            </a:r>
          </a:p>
          <a:p>
            <a:r>
              <a:rPr lang="en-IN" dirty="0">
                <a:latin typeface="Times New Roman" panose="02020603050405020304" pitchFamily="18" charset="0"/>
                <a:cs typeface="Times New Roman" panose="02020603050405020304" pitchFamily="18" charset="0"/>
              </a:rPr>
              <a:t>Purpose:</a:t>
            </a:r>
          </a:p>
          <a:p>
            <a:r>
              <a:rPr lang="en-IN" dirty="0">
                <a:latin typeface="Times New Roman" panose="02020603050405020304" pitchFamily="18" charset="0"/>
                <a:cs typeface="Times New Roman" panose="02020603050405020304" pitchFamily="18" charset="0"/>
              </a:rPr>
              <a:t>Ensure </a:t>
            </a:r>
            <a:r>
              <a:rPr lang="en-IN" b="1" dirty="0">
                <a:latin typeface="Times New Roman" panose="02020603050405020304" pitchFamily="18" charset="0"/>
                <a:cs typeface="Times New Roman" panose="02020603050405020304" pitchFamily="18" charset="0"/>
              </a:rPr>
              <a:t>accountability of intermediaries</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Protect users from harmful online content</a:t>
            </a:r>
          </a:p>
          <a:p>
            <a:r>
              <a:rPr lang="en-IN" dirty="0">
                <a:latin typeface="Times New Roman" panose="02020603050405020304" pitchFamily="18" charset="0"/>
                <a:cs typeface="Times New Roman" panose="02020603050405020304" pitchFamily="18" charset="0"/>
              </a:rPr>
              <a:t>Create grievance redressal mechanisms</a:t>
            </a:r>
          </a:p>
          <a:p>
            <a:r>
              <a:rPr lang="en-IN" dirty="0">
                <a:latin typeface="Times New Roman" panose="02020603050405020304" pitchFamily="18" charset="0"/>
                <a:cs typeface="Times New Roman" panose="02020603050405020304" pitchFamily="18" charset="0"/>
              </a:rPr>
              <a:t>Regulate digital media platforms</a:t>
            </a:r>
          </a:p>
          <a:p>
            <a:endParaRPr lang="en-IN" dirty="0"/>
          </a:p>
        </p:txBody>
      </p:sp>
    </p:spTree>
    <p:extLst>
      <p:ext uri="{BB962C8B-B14F-4D97-AF65-F5344CB8AC3E}">
        <p14:creationId xmlns:p14="http://schemas.microsoft.com/office/powerpoint/2010/main" val="3161907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50D8F-B67A-6ECB-E5B6-0C77B000D13D}"/>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 Objective</a:t>
            </a:r>
            <a:endParaRPr lang="en-IN" sz="3200" dirty="0"/>
          </a:p>
        </p:txBody>
      </p:sp>
      <p:sp>
        <p:nvSpPr>
          <p:cNvPr id="3" name="Content Placeholder 2">
            <a:extLst>
              <a:ext uri="{FF2B5EF4-FFF2-40B4-BE49-F238E27FC236}">
                <a16:creationId xmlns:a16="http://schemas.microsoft.com/office/drawing/2014/main" id="{83DCB36D-7C06-E388-3F01-4F0E9A43AAC8}"/>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The aim is to provide all Indian internet users with </a:t>
            </a:r>
            <a:r>
              <a:rPr lang="en-US" dirty="0">
                <a:highlight>
                  <a:srgbClr val="FFFF00"/>
                </a:highlight>
                <a:latin typeface="Times New Roman" panose="02020603050405020304" pitchFamily="18" charset="0"/>
                <a:cs typeface="Times New Roman" panose="02020603050405020304" pitchFamily="18" charset="0"/>
              </a:rPr>
              <a:t>an </a:t>
            </a:r>
            <a:r>
              <a:rPr lang="en-US" b="1" dirty="0">
                <a:highlight>
                  <a:srgbClr val="FFFF00"/>
                </a:highlight>
                <a:latin typeface="Times New Roman" panose="02020603050405020304" pitchFamily="18" charset="0"/>
                <a:cs typeface="Times New Roman" panose="02020603050405020304" pitchFamily="18" charset="0"/>
              </a:rPr>
              <a:t>open</a:t>
            </a:r>
            <a:r>
              <a:rPr lang="en-US" dirty="0">
                <a:highlight>
                  <a:srgbClr val="FFFF00"/>
                </a:highlight>
                <a:latin typeface="Times New Roman" panose="02020603050405020304" pitchFamily="18" charset="0"/>
                <a:cs typeface="Times New Roman" panose="02020603050405020304" pitchFamily="18" charset="0"/>
              </a:rPr>
              <a:t>, </a:t>
            </a:r>
            <a:r>
              <a:rPr lang="en-US" b="1" dirty="0">
                <a:highlight>
                  <a:srgbClr val="FFFF00"/>
                </a:highlight>
                <a:latin typeface="Times New Roman" panose="02020603050405020304" pitchFamily="18" charset="0"/>
                <a:cs typeface="Times New Roman" panose="02020603050405020304" pitchFamily="18" charset="0"/>
              </a:rPr>
              <a:t>safe</a:t>
            </a:r>
            <a:r>
              <a:rPr lang="en-US" dirty="0">
                <a:highlight>
                  <a:srgbClr val="FFFF00"/>
                </a:highlight>
                <a:latin typeface="Times New Roman" panose="02020603050405020304" pitchFamily="18" charset="0"/>
                <a:cs typeface="Times New Roman" panose="02020603050405020304" pitchFamily="18" charset="0"/>
              </a:rPr>
              <a:t>, </a:t>
            </a:r>
            <a:r>
              <a:rPr lang="en-US" b="1" dirty="0">
                <a:highlight>
                  <a:srgbClr val="FFFF00"/>
                </a:highlight>
                <a:latin typeface="Times New Roman" panose="02020603050405020304" pitchFamily="18" charset="0"/>
                <a:cs typeface="Times New Roman" panose="02020603050405020304" pitchFamily="18" charset="0"/>
              </a:rPr>
              <a:t>trustworthy</a:t>
            </a:r>
            <a:r>
              <a:rPr lang="en-US" dirty="0">
                <a:highlight>
                  <a:srgbClr val="FFFF00"/>
                </a:highlight>
                <a:latin typeface="Times New Roman" panose="02020603050405020304" pitchFamily="18" charset="0"/>
                <a:cs typeface="Times New Roman" panose="02020603050405020304" pitchFamily="18" charset="0"/>
              </a:rPr>
              <a:t>, and </a:t>
            </a:r>
            <a:r>
              <a:rPr lang="en-US" b="1" dirty="0">
                <a:highlight>
                  <a:srgbClr val="FFFF00"/>
                </a:highlight>
                <a:latin typeface="Times New Roman" panose="02020603050405020304" pitchFamily="18" charset="0"/>
                <a:cs typeface="Times New Roman" panose="02020603050405020304" pitchFamily="18" charset="0"/>
              </a:rPr>
              <a:t>accountable</a:t>
            </a:r>
            <a:r>
              <a:rPr lang="en-US" dirty="0">
                <a:highlight>
                  <a:srgbClr val="FFFF00"/>
                </a:highlight>
                <a:latin typeface="Times New Roman" panose="02020603050405020304" pitchFamily="18" charset="0"/>
                <a:cs typeface="Times New Roman" panose="02020603050405020304" pitchFamily="18" charset="0"/>
              </a:rPr>
              <a:t> internet.</a:t>
            </a:r>
          </a:p>
          <a:p>
            <a:pPr marL="0" indent="0">
              <a:buNone/>
            </a:pPr>
            <a:endParaRPr lang="en-US"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18993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3">
                                            <p:txEl>
                                              <p:pRg st="0" end="0"/>
                                            </p:txEl>
                                          </p:spTgt>
                                        </p:tgtEl>
                                        <p:attrNameLst>
                                          <p:attrName>style.color</p:attrName>
                                        </p:attrNameLst>
                                      </p:cBhvr>
                                      <p:to>
                                        <a:schemeClr val="bg1"/>
                                      </p:to>
                                    </p:animClr>
                                    <p:animClr clrSpc="rgb" dir="cw">
                                      <p:cBhvr>
                                        <p:cTn id="7" dur="250" autoRev="1" fill="remove"/>
                                        <p:tgtEl>
                                          <p:spTgt spid="3">
                                            <p:txEl>
                                              <p:pRg st="0" end="0"/>
                                            </p:txEl>
                                          </p:spTgt>
                                        </p:tgtEl>
                                        <p:attrNameLst>
                                          <p:attrName>fillcolor</p:attrName>
                                        </p:attrNameLst>
                                      </p:cBhvr>
                                      <p:to>
                                        <a:schemeClr val="bg1"/>
                                      </p:to>
                                    </p:animClr>
                                    <p:set>
                                      <p:cBhvr>
                                        <p:cTn id="8" dur="250" autoRev="1" fill="remove"/>
                                        <p:tgtEl>
                                          <p:spTgt spid="3">
                                            <p:txEl>
                                              <p:pRg st="0" end="0"/>
                                            </p:txEl>
                                          </p:spTgt>
                                        </p:tgtEl>
                                        <p:attrNameLst>
                                          <p:attrName>fill.type</p:attrName>
                                        </p:attrNameLst>
                                      </p:cBhvr>
                                      <p:to>
                                        <p:strVal val="solid"/>
                                      </p:to>
                                    </p:set>
                                    <p:set>
                                      <p:cBhvr>
                                        <p:cTn id="9" dur="250" autoRev="1" fill="remove"/>
                                        <p:tgtEl>
                                          <p:spTgt spid="3">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6EB2-07CC-C9FF-2986-B5728CD2A237}"/>
              </a:ext>
            </a:extLst>
          </p:cNvPr>
          <p:cNvSpPr>
            <a:spLocks noGrp="1"/>
          </p:cNvSpPr>
          <p:nvPr>
            <p:ph type="title"/>
          </p:nvPr>
        </p:nvSpPr>
        <p:spPr/>
        <p:txBody>
          <a:bodyPr>
            <a:normAutofit/>
          </a:bodyPr>
          <a:lstStyle/>
          <a:p>
            <a:pPr algn="ctr"/>
            <a:r>
              <a:rPr lang="en-IN" sz="3200" b="1" dirty="0">
                <a:latin typeface="Times New Roman" panose="02020603050405020304" pitchFamily="18" charset="0"/>
                <a:cs typeface="Times New Roman" panose="02020603050405020304" pitchFamily="18" charset="0"/>
              </a:rPr>
              <a:t> Scope of Application</a:t>
            </a:r>
            <a:endParaRPr lang="en-IN" sz="3200" dirty="0"/>
          </a:p>
        </p:txBody>
      </p:sp>
      <p:sp>
        <p:nvSpPr>
          <p:cNvPr id="3" name="Content Placeholder 2">
            <a:extLst>
              <a:ext uri="{FF2B5EF4-FFF2-40B4-BE49-F238E27FC236}">
                <a16:creationId xmlns:a16="http://schemas.microsoft.com/office/drawing/2014/main" id="{009FDD22-69F8-DA1F-9EEB-8F936683580C}"/>
              </a:ext>
            </a:extLst>
          </p:cNvPr>
          <p:cNvSpPr>
            <a:spLocks noGrp="1"/>
          </p:cNvSpPr>
          <p:nvPr>
            <p:ph idx="1"/>
          </p:nvPr>
        </p:nvSpPr>
        <p:spPr>
          <a:xfrm>
            <a:off x="686453" y="2242650"/>
            <a:ext cx="8596668" cy="3880773"/>
          </a:xfrm>
        </p:spPr>
        <p:txBody>
          <a:bodyPr/>
          <a:lstStyle/>
          <a:p>
            <a:pPr marL="0" indent="0">
              <a:buNone/>
            </a:pPr>
            <a:r>
              <a:rPr lang="en-IN" dirty="0">
                <a:latin typeface="Times New Roman" panose="02020603050405020304" pitchFamily="18" charset="0"/>
                <a:cs typeface="Times New Roman" panose="02020603050405020304" pitchFamily="18" charset="0"/>
              </a:rPr>
              <a:t>These rules apply to:</a:t>
            </a:r>
          </a:p>
          <a:p>
            <a:pPr lvl="1"/>
            <a:r>
              <a:rPr lang="en-IN" dirty="0">
                <a:latin typeface="Times New Roman" panose="02020603050405020304" pitchFamily="18" charset="0"/>
                <a:cs typeface="Times New Roman" panose="02020603050405020304" pitchFamily="18" charset="0"/>
              </a:rPr>
              <a:t>Social media platforms,</a:t>
            </a:r>
          </a:p>
          <a:p>
            <a:pPr lvl="1"/>
            <a:r>
              <a:rPr lang="en-IN" dirty="0">
                <a:latin typeface="Times New Roman" panose="02020603050405020304" pitchFamily="18" charset="0"/>
                <a:cs typeface="Times New Roman" panose="02020603050405020304" pitchFamily="18" charset="0"/>
              </a:rPr>
              <a:t>OTT platforms (e.g., Netflix, Hotstar),</a:t>
            </a:r>
          </a:p>
          <a:p>
            <a:pPr lvl="1"/>
            <a:r>
              <a:rPr lang="en-IN" dirty="0">
                <a:latin typeface="Times New Roman" panose="02020603050405020304" pitchFamily="18" charset="0"/>
                <a:cs typeface="Times New Roman" panose="02020603050405020304" pitchFamily="18" charset="0"/>
              </a:rPr>
              <a:t>Online news publishers,</a:t>
            </a:r>
          </a:p>
          <a:p>
            <a:pPr lvl="1"/>
            <a:r>
              <a:rPr lang="en-IN" dirty="0">
                <a:latin typeface="Times New Roman" panose="02020603050405020304" pitchFamily="18" charset="0"/>
                <a:cs typeface="Times New Roman" panose="02020603050405020304" pitchFamily="18" charset="0"/>
              </a:rPr>
              <a:t>Digital media enterprises.</a:t>
            </a:r>
          </a:p>
          <a:p>
            <a:endParaRPr lang="en-IN" dirty="0"/>
          </a:p>
        </p:txBody>
      </p:sp>
    </p:spTree>
    <p:extLst>
      <p:ext uri="{BB962C8B-B14F-4D97-AF65-F5344CB8AC3E}">
        <p14:creationId xmlns:p14="http://schemas.microsoft.com/office/powerpoint/2010/main" val="378696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3">
                                            <p:txEl>
                                              <p:pRg st="0" end="0"/>
                                            </p:txEl>
                                          </p:spTgt>
                                        </p:tgtEl>
                                        <p:attrNameLst>
                                          <p:attrName>style.fontWeight</p:attrName>
                                        </p:attrNameLst>
                                      </p:cBhvr>
                                      <p:to>
                                        <p:strVal val="bold"/>
                                      </p:to>
                                    </p:set>
                                  </p:childTnLst>
                                </p:cTn>
                              </p:par>
                              <p:par>
                                <p:cTn id="7" presetID="15" presetClass="emph" presetSubtype="0" grpId="0" nodeType="withEffect">
                                  <p:stCondLst>
                                    <p:cond delay="0"/>
                                  </p:stCondLst>
                                  <p:iterate type="lt">
                                    <p:tmAbs val="25"/>
                                  </p:iterate>
                                  <p:childTnLst>
                                    <p:set>
                                      <p:cBhvr override="childStyle">
                                        <p:cTn id="8" dur="indefinite"/>
                                        <p:tgtEl>
                                          <p:spTgt spid="3">
                                            <p:txEl>
                                              <p:pRg st="1" end="1"/>
                                            </p:txEl>
                                          </p:spTgt>
                                        </p:tgtEl>
                                        <p:attrNameLst>
                                          <p:attrName>style.fontWeight</p:attrName>
                                        </p:attrNameLst>
                                      </p:cBhvr>
                                      <p:to>
                                        <p:strVal val="bold"/>
                                      </p:to>
                                    </p:set>
                                  </p:childTnLst>
                                </p:cTn>
                              </p:par>
                              <p:par>
                                <p:cTn id="9" presetID="15" presetClass="emph" presetSubtype="0" grpId="0" nodeType="withEffect">
                                  <p:stCondLst>
                                    <p:cond delay="0"/>
                                  </p:stCondLst>
                                  <p:iterate type="lt">
                                    <p:tmAbs val="25"/>
                                  </p:iterate>
                                  <p:childTnLst>
                                    <p:set>
                                      <p:cBhvr override="childStyle">
                                        <p:cTn id="10" dur="indefinite"/>
                                        <p:tgtEl>
                                          <p:spTgt spid="3">
                                            <p:txEl>
                                              <p:pRg st="2" end="2"/>
                                            </p:txEl>
                                          </p:spTgt>
                                        </p:tgtEl>
                                        <p:attrNameLst>
                                          <p:attrName>style.fontWeight</p:attrName>
                                        </p:attrNameLst>
                                      </p:cBhvr>
                                      <p:to>
                                        <p:strVal val="bold"/>
                                      </p:to>
                                    </p:set>
                                  </p:childTnLst>
                                </p:cTn>
                              </p:par>
                              <p:par>
                                <p:cTn id="11" presetID="15" presetClass="emph" presetSubtype="0" grpId="0" nodeType="withEffect">
                                  <p:stCondLst>
                                    <p:cond delay="0"/>
                                  </p:stCondLst>
                                  <p:iterate type="lt">
                                    <p:tmAbs val="25"/>
                                  </p:iterate>
                                  <p:childTnLst>
                                    <p:set>
                                      <p:cBhvr override="childStyle">
                                        <p:cTn id="12" dur="indefinite"/>
                                        <p:tgtEl>
                                          <p:spTgt spid="3">
                                            <p:txEl>
                                              <p:pRg st="3" end="3"/>
                                            </p:txEl>
                                          </p:spTgt>
                                        </p:tgtEl>
                                        <p:attrNameLst>
                                          <p:attrName>style.fontWeight</p:attrName>
                                        </p:attrNameLst>
                                      </p:cBhvr>
                                      <p:to>
                                        <p:strVal val="bold"/>
                                      </p:to>
                                    </p:set>
                                  </p:childTnLst>
                                </p:cTn>
                              </p:par>
                              <p:par>
                                <p:cTn id="13" presetID="15" presetClass="emph" presetSubtype="0" grpId="0" nodeType="withEffect">
                                  <p:stCondLst>
                                    <p:cond delay="0"/>
                                  </p:stCondLst>
                                  <p:iterate type="lt">
                                    <p:tmAbs val="25"/>
                                  </p:iterate>
                                  <p:childTnLst>
                                    <p:set>
                                      <p:cBhvr override="childStyle">
                                        <p:cTn id="14" dur="indefinite"/>
                                        <p:tgtEl>
                                          <p:spTgt spid="3">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BA35-400D-0908-463B-6402769E6054}"/>
              </a:ext>
            </a:extLst>
          </p:cNvPr>
          <p:cNvSpPr>
            <a:spLocks noGrp="1"/>
          </p:cNvSpPr>
          <p:nvPr>
            <p:ph type="title"/>
          </p:nvPr>
        </p:nvSpPr>
        <p:spPr>
          <a:xfrm>
            <a:off x="888350" y="156238"/>
            <a:ext cx="8596668" cy="1320800"/>
          </a:xfrm>
        </p:spPr>
        <p:txBody>
          <a:bodyPr>
            <a:normAutofit/>
          </a:bodyPr>
          <a:lstStyle/>
          <a:p>
            <a:pPr algn="ctr"/>
            <a:r>
              <a:rPr lang="en-US" sz="3200" b="1" dirty="0">
                <a:latin typeface="Times New Roman" panose="02020603050405020304" pitchFamily="18" charset="0"/>
                <a:cs typeface="Times New Roman" panose="02020603050405020304" pitchFamily="18" charset="0"/>
              </a:rPr>
              <a:t>Structure of IT Rules 2021</a:t>
            </a:r>
            <a:br>
              <a:rPr lang="en-US" b="1" dirty="0"/>
            </a:br>
            <a:endParaRPr lang="en-IN" dirty="0"/>
          </a:p>
        </p:txBody>
      </p:sp>
      <p:sp>
        <p:nvSpPr>
          <p:cNvPr id="3" name="Content Placeholder 2">
            <a:extLst>
              <a:ext uri="{FF2B5EF4-FFF2-40B4-BE49-F238E27FC236}">
                <a16:creationId xmlns:a16="http://schemas.microsoft.com/office/drawing/2014/main" id="{B6FD1ADE-38DF-0D9A-4DB2-99C35B5F0871}"/>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The rules are divided into </a:t>
            </a:r>
            <a:r>
              <a:rPr lang="en-US" b="1" dirty="0">
                <a:latin typeface="Times New Roman" panose="02020603050405020304" pitchFamily="18" charset="0"/>
                <a:cs typeface="Times New Roman" panose="02020603050405020304" pitchFamily="18" charset="0"/>
              </a:rPr>
              <a:t>3 Parts</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Part I – Preliminary</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Part II – Due Diligence by Intermediaries</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Part III – Code of Ethics and Digital Media Regulation</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781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2F515-546F-4E32-5319-3DF5C6F0D25C}"/>
              </a:ext>
            </a:extLst>
          </p:cNvPr>
          <p:cNvSpPr>
            <a:spLocks noGrp="1"/>
          </p:cNvSpPr>
          <p:nvPr>
            <p:ph type="title"/>
          </p:nvPr>
        </p:nvSpPr>
        <p:spPr/>
        <p:txBody>
          <a:bodyPr>
            <a:normAutofit/>
          </a:bodyPr>
          <a:lstStyle/>
          <a:p>
            <a:pPr algn="ctr"/>
            <a:r>
              <a:rPr lang="en-IN" sz="3200" b="1" dirty="0">
                <a:latin typeface="Times New Roman" panose="02020603050405020304" pitchFamily="18" charset="0"/>
                <a:cs typeface="Times New Roman" panose="02020603050405020304" pitchFamily="18" charset="0"/>
              </a:rPr>
              <a:t>Part I: Preliminary</a:t>
            </a:r>
            <a:br>
              <a:rPr lang="en-IN" sz="3200" b="1"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8C5000B-F0C9-0FB5-6AF9-F89568DCDFC5}"/>
              </a:ext>
            </a:extLst>
          </p:cNvPr>
          <p:cNvSpPr>
            <a:spLocks noGrp="1"/>
          </p:cNvSpPr>
          <p:nvPr>
            <p:ph idx="1"/>
          </p:nvPr>
        </p:nvSpPr>
        <p:spPr/>
        <p:txBody>
          <a:bodyPr>
            <a:normAutofit lnSpcReduction="10000"/>
          </a:bodyPr>
          <a:lstStyle/>
          <a:p>
            <a:r>
              <a:rPr lang="en-IN" b="1" dirty="0">
                <a:latin typeface="Times New Roman" panose="02020603050405020304" pitchFamily="18" charset="0"/>
                <a:cs typeface="Times New Roman" panose="02020603050405020304" pitchFamily="18" charset="0"/>
              </a:rPr>
              <a:t>Rule 1 – Short Title and Commencement</a:t>
            </a:r>
            <a:br>
              <a:rPr lang="en-IN" b="1"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These rules are called</a:t>
            </a:r>
            <a:br>
              <a:rPr lang="en-IN"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Information Technology (Intermediary Guidelines and Digital Media Ethics Code) Rules, 2021</a:t>
            </a:r>
          </a:p>
          <a:p>
            <a:endParaRPr lang="en-IN" b="1" dirty="0">
              <a:latin typeface="Times New Roman" panose="02020603050405020304" pitchFamily="18" charset="0"/>
              <a:cs typeface="Times New Roman" panose="02020603050405020304" pitchFamily="18" charset="0"/>
            </a:endParaRPr>
          </a:p>
          <a:p>
            <a:r>
              <a:rPr lang="en-IN" b="1" dirty="0">
                <a:latin typeface="Times New Roman" panose="02020603050405020304" pitchFamily="18" charset="0"/>
                <a:cs typeface="Times New Roman" panose="02020603050405020304" pitchFamily="18" charset="0"/>
              </a:rPr>
              <a:t>Rule 2 – Definitions</a:t>
            </a:r>
            <a:br>
              <a:rPr lang="en-IN" b="1"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Important terms defined:</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Intermediary</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Social Media Intermediary</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Significant Social Media Intermediary</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Publisher</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Grievance Officer</a:t>
            </a:r>
            <a:br>
              <a:rPr lang="en-IN"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7292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09FF6-96E0-1D81-BE05-76E53424797F}"/>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Part II: Due Diligence by Intermediaries</a:t>
            </a:r>
            <a:br>
              <a:rPr lang="en-US" sz="3200" b="1"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AEE8455-9F45-0C56-140F-DBB8D266E7C4}"/>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This part explains the </a:t>
            </a:r>
            <a:r>
              <a:rPr lang="en-US" b="1" dirty="0">
                <a:latin typeface="Times New Roman" panose="02020603050405020304" pitchFamily="18" charset="0"/>
                <a:cs typeface="Times New Roman" panose="02020603050405020304" pitchFamily="18" charset="0"/>
              </a:rPr>
              <a:t>responsibilities of social media companies</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Important rules:</a:t>
            </a:r>
          </a:p>
          <a:p>
            <a:r>
              <a:rPr lang="en-US" dirty="0">
                <a:latin typeface="Times New Roman" panose="02020603050405020304" pitchFamily="18" charset="0"/>
                <a:cs typeface="Times New Roman" panose="02020603050405020304" pitchFamily="18" charset="0"/>
              </a:rPr>
              <a:t>Rule 3 – Due diligence by intermediaries</a:t>
            </a:r>
          </a:p>
          <a:p>
            <a:r>
              <a:rPr lang="en-US" dirty="0">
                <a:latin typeface="Times New Roman" panose="02020603050405020304" pitchFamily="18" charset="0"/>
                <a:cs typeface="Times New Roman" panose="02020603050405020304" pitchFamily="18" charset="0"/>
              </a:rPr>
              <a:t>Rule 4 – Additional due diligence by significant social media intermediaries</a:t>
            </a:r>
          </a:p>
          <a:p>
            <a:r>
              <a:rPr lang="en-US" dirty="0">
                <a:latin typeface="Times New Roman" panose="02020603050405020304" pitchFamily="18" charset="0"/>
                <a:cs typeface="Times New Roman" panose="02020603050405020304" pitchFamily="18" charset="0"/>
              </a:rPr>
              <a:t>Rule 5 – Appointment of Chief Compliance Officer</a:t>
            </a:r>
          </a:p>
          <a:p>
            <a:r>
              <a:rPr lang="en-US" dirty="0">
                <a:latin typeface="Times New Roman" panose="02020603050405020304" pitchFamily="18" charset="0"/>
                <a:cs typeface="Times New Roman" panose="02020603050405020304" pitchFamily="18" charset="0"/>
              </a:rPr>
              <a:t>Rule 6 – Grievance Redressal Mechanism</a:t>
            </a:r>
          </a:p>
          <a:p>
            <a:r>
              <a:rPr lang="en-US" dirty="0">
                <a:latin typeface="Times New Roman" panose="02020603050405020304" pitchFamily="18" charset="0"/>
                <a:cs typeface="Times New Roman" panose="02020603050405020304" pitchFamily="18" charset="0"/>
              </a:rPr>
              <a:t>Rule 7 – Non-compliance consequences</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6971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04FCC-C658-BEE4-6352-61341E0F743D}"/>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Rule 3: Due Diligence by Intermediaries</a:t>
            </a:r>
            <a:br>
              <a:rPr lang="en-US" b="1" dirty="0"/>
            </a:br>
            <a:endParaRPr lang="en-IN" dirty="0"/>
          </a:p>
        </p:txBody>
      </p:sp>
      <p:sp>
        <p:nvSpPr>
          <p:cNvPr id="3" name="Content Placeholder 2">
            <a:extLst>
              <a:ext uri="{FF2B5EF4-FFF2-40B4-BE49-F238E27FC236}">
                <a16:creationId xmlns:a16="http://schemas.microsoft.com/office/drawing/2014/main" id="{DE3F34C7-0CB3-5C81-C93B-C14F18508A8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Intermediaries must:</a:t>
            </a:r>
          </a:p>
          <a:p>
            <a:pPr marL="0" indent="0">
              <a:buNone/>
            </a:pP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Inform users about </a:t>
            </a:r>
            <a:r>
              <a:rPr lang="en-US" b="1" dirty="0">
                <a:latin typeface="Times New Roman" panose="02020603050405020304" pitchFamily="18" charset="0"/>
                <a:cs typeface="Times New Roman" panose="02020603050405020304" pitchFamily="18" charset="0"/>
              </a:rPr>
              <a:t>rules and privacy policy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Remove illegal content after government/court order</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Disable unlawful information within </a:t>
            </a:r>
            <a:r>
              <a:rPr lang="en-US" b="1" dirty="0">
                <a:latin typeface="Times New Roman" panose="02020603050405020304" pitchFamily="18" charset="0"/>
                <a:cs typeface="Times New Roman" panose="02020603050405020304" pitchFamily="18" charset="0"/>
              </a:rPr>
              <a:t>36 hours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Remove </a:t>
            </a:r>
            <a:r>
              <a:rPr lang="en-US" b="1" dirty="0">
                <a:latin typeface="Times New Roman" panose="02020603050405020304" pitchFamily="18" charset="0"/>
                <a:cs typeface="Times New Roman" panose="02020603050405020304" pitchFamily="18" charset="0"/>
              </a:rPr>
              <a:t>non-consensual sexual content within 24 hours</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Prohibited content includes: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Threats to sovereignty of India</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Terrorism related information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Defamation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Pornography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Child sexual abuse material</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8724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CC39F-E35F-3E35-644E-044A5A6E9DEE}"/>
              </a:ext>
            </a:extLst>
          </p:cNvPr>
          <p:cNvSpPr>
            <a:spLocks noGrp="1"/>
          </p:cNvSpPr>
          <p:nvPr>
            <p:ph type="title"/>
          </p:nvPr>
        </p:nvSpPr>
        <p:spPr>
          <a:xfrm>
            <a:off x="677334" y="597877"/>
            <a:ext cx="8596668" cy="1320800"/>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Rule 4: Significant Social Media Intermediaries</a:t>
            </a:r>
            <a:br>
              <a:rPr lang="en-US" b="1"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1E1E64C-9FA8-FCD4-E265-60993911FA3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Platforms with </a:t>
            </a:r>
            <a:r>
              <a:rPr lang="en-US" b="1" dirty="0">
                <a:latin typeface="Times New Roman" panose="02020603050405020304" pitchFamily="18" charset="0"/>
                <a:cs typeface="Times New Roman" panose="02020603050405020304" pitchFamily="18" charset="0"/>
              </a:rPr>
              <a:t>more than 50 lakh users</a:t>
            </a:r>
            <a:r>
              <a:rPr lang="en-US" dirty="0">
                <a:latin typeface="Times New Roman" panose="02020603050405020304" pitchFamily="18" charset="0"/>
                <a:cs typeface="Times New Roman" panose="02020603050405020304" pitchFamily="18" charset="0"/>
              </a:rPr>
              <a:t> must follow extra rules.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They must appoint:</a:t>
            </a:r>
          </a:p>
          <a:p>
            <a:pPr marL="0" indent="0">
              <a:buNone/>
            </a:pP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a:t>
            </a:r>
            <a:r>
              <a:rPr lang="en-US" b="1" dirty="0">
                <a:latin typeface="Times New Roman" panose="02020603050405020304" pitchFamily="18" charset="0"/>
                <a:cs typeface="Times New Roman" panose="02020603050405020304" pitchFamily="18" charset="0"/>
              </a:rPr>
              <a:t>Chief Compliance Officer</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a:t>
            </a:r>
            <a:r>
              <a:rPr lang="en-US" b="1" dirty="0">
                <a:latin typeface="Times New Roman" panose="02020603050405020304" pitchFamily="18" charset="0"/>
                <a:cs typeface="Times New Roman" panose="02020603050405020304" pitchFamily="18" charset="0"/>
              </a:rPr>
              <a:t>Nodal Contact Person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3.</a:t>
            </a:r>
            <a:r>
              <a:rPr lang="en-US" b="1" dirty="0">
                <a:latin typeface="Times New Roman" panose="02020603050405020304" pitchFamily="18" charset="0"/>
                <a:cs typeface="Times New Roman" panose="02020603050405020304" pitchFamily="18" charset="0"/>
              </a:rPr>
              <a:t>Resident Grievance Officer</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They must also:</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1.Publish monthly compliance reports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2.Enable </a:t>
            </a:r>
            <a:r>
              <a:rPr lang="en-US" b="1" dirty="0">
                <a:latin typeface="Times New Roman" panose="02020603050405020304" pitchFamily="18" charset="0"/>
                <a:cs typeface="Times New Roman" panose="02020603050405020304" pitchFamily="18" charset="0"/>
              </a:rPr>
              <a:t>traceability of first originator of information</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5792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9348E-0D6E-01C1-8977-46993CD2F222}"/>
              </a:ext>
            </a:extLst>
          </p:cNvPr>
          <p:cNvSpPr>
            <a:spLocks noGrp="1"/>
          </p:cNvSpPr>
          <p:nvPr>
            <p:ph type="title"/>
          </p:nvPr>
        </p:nvSpPr>
        <p:spPr>
          <a:xfrm>
            <a:off x="677334" y="609600"/>
            <a:ext cx="8596668" cy="1320800"/>
          </a:xfrm>
        </p:spPr>
        <p:txBody>
          <a:bodyPr>
            <a:normAutofit/>
          </a:bodyPr>
          <a:lstStyle/>
          <a:p>
            <a:pPr algn="ctr"/>
            <a:r>
              <a:rPr lang="en-US" sz="3200" b="1" dirty="0">
                <a:latin typeface="Times New Roman" panose="02020603050405020304" pitchFamily="18" charset="0"/>
                <a:cs typeface="Times New Roman" panose="02020603050405020304" pitchFamily="18" charset="0"/>
              </a:rPr>
              <a:t>Rule 7: Loss of Safe Harbour</a:t>
            </a:r>
            <a:br>
              <a:rPr lang="en-US" b="1" dirty="0"/>
            </a:br>
            <a:endParaRPr lang="en-IN" dirty="0"/>
          </a:p>
        </p:txBody>
      </p:sp>
      <p:sp>
        <p:nvSpPr>
          <p:cNvPr id="3" name="Content Placeholder 2">
            <a:extLst>
              <a:ext uri="{FF2B5EF4-FFF2-40B4-BE49-F238E27FC236}">
                <a16:creationId xmlns:a16="http://schemas.microsoft.com/office/drawing/2014/main" id="{DE650006-FCC7-3390-E931-34F378728A5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If intermediaries </a:t>
            </a:r>
            <a:r>
              <a:rPr lang="en-US" b="1" dirty="0">
                <a:latin typeface="Times New Roman" panose="02020603050405020304" pitchFamily="18" charset="0"/>
                <a:cs typeface="Times New Roman" panose="02020603050405020304" pitchFamily="18" charset="0"/>
              </a:rPr>
              <a:t>do not follow these rules</a:t>
            </a:r>
            <a:r>
              <a:rPr lang="en-US" dirty="0">
                <a:latin typeface="Times New Roman" panose="02020603050405020304" pitchFamily="18" charset="0"/>
                <a:cs typeface="Times New Roman" panose="02020603050405020304" pitchFamily="18" charset="0"/>
              </a:rPr>
              <a:t>, they lose protection under </a:t>
            </a:r>
            <a:r>
              <a:rPr lang="en-US" b="1" dirty="0">
                <a:latin typeface="Times New Roman" panose="02020603050405020304" pitchFamily="18" charset="0"/>
                <a:cs typeface="Times New Roman" panose="02020603050405020304" pitchFamily="18" charset="0"/>
              </a:rPr>
              <a:t>Section 79 of the IT Act</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Meaning:</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Platforms may become </a:t>
            </a:r>
            <a:r>
              <a:rPr lang="en-US" b="1" dirty="0">
                <a:latin typeface="Times New Roman" panose="02020603050405020304" pitchFamily="18" charset="0"/>
                <a:cs typeface="Times New Roman" panose="02020603050405020304" pitchFamily="18" charset="0"/>
              </a:rPr>
              <a:t>liable for illegal content posted by users</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7368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9C859-60E0-A2C7-8374-71ED78CFAE55}"/>
              </a:ext>
            </a:extLst>
          </p:cNvPr>
          <p:cNvSpPr>
            <a:spLocks noGrp="1"/>
          </p:cNvSpPr>
          <p:nvPr>
            <p:ph type="title"/>
          </p:nvPr>
        </p:nvSpPr>
        <p:spPr>
          <a:xfrm>
            <a:off x="677334" y="539261"/>
            <a:ext cx="8749068" cy="1320800"/>
          </a:xfrm>
        </p:spPr>
        <p:txBody>
          <a:bodyPr>
            <a:normAutofit/>
          </a:bodyPr>
          <a:lstStyle/>
          <a:p>
            <a:pPr algn="ctr"/>
            <a:r>
              <a:rPr lang="en-US" sz="3200" b="1" dirty="0">
                <a:latin typeface="Times New Roman" panose="02020603050405020304" pitchFamily="18" charset="0"/>
                <a:cs typeface="Times New Roman" panose="02020603050405020304" pitchFamily="18" charset="0"/>
              </a:rPr>
              <a:t>Part III: Digital Media Ethics Code</a:t>
            </a:r>
            <a:br>
              <a:rPr lang="en-US" sz="3200" b="1"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639867A-95DB-E13B-F3B1-C4228396BAB2}"/>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part regulates: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1.Digital news media</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2.OTT platforms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3.Online curated content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4.It introduces a </a:t>
            </a:r>
            <a:r>
              <a:rPr lang="en-US" b="1" dirty="0">
                <a:latin typeface="Times New Roman" panose="02020603050405020304" pitchFamily="18" charset="0"/>
                <a:cs typeface="Times New Roman" panose="02020603050405020304" pitchFamily="18" charset="0"/>
              </a:rPr>
              <a:t>Code of Ethics</a:t>
            </a:r>
            <a:r>
              <a:rPr lang="en-US" dirty="0">
                <a:latin typeface="Times New Roman" panose="02020603050405020304" pitchFamily="18" charset="0"/>
                <a:cs typeface="Times New Roman" panose="02020603050405020304" pitchFamily="18" charset="0"/>
              </a:rPr>
              <a:t> for publishers.</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7274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0E90F-E0CB-F772-CD6F-5C67DA066322}"/>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Three Tier Grievance Redressal System</a:t>
            </a:r>
            <a:br>
              <a:rPr lang="en-US" sz="3200" b="1"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E4D47B-5FA3-2577-BC02-2EE33D21B696}"/>
              </a:ext>
            </a:extLst>
          </p:cNvPr>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Level 1 – Self Regulation by Publisher</a:t>
            </a:r>
            <a:br>
              <a:rPr lang="en-US" b="1"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Complaints handled by </a:t>
            </a:r>
            <a:r>
              <a:rPr lang="en-US" b="1" dirty="0">
                <a:latin typeface="Times New Roman" panose="02020603050405020304" pitchFamily="18" charset="0"/>
                <a:cs typeface="Times New Roman" panose="02020603050405020304" pitchFamily="18" charset="0"/>
              </a:rPr>
              <a:t>publisher’s grievance officer</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Level 2 – Self Regulatory Body</a:t>
            </a:r>
            <a:br>
              <a:rPr lang="en-US" b="1"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Independent body headed by retired judge/expert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Level 3 – Oversight by Central Government </a:t>
            </a:r>
            <a:br>
              <a:rPr lang="en-US" b="1"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8917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7E13-3B92-B115-8363-528BDF2D8A0F}"/>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Rule 10: Grievance Redressal</a:t>
            </a:r>
            <a:br>
              <a:rPr lang="en-US" b="1" dirty="0"/>
            </a:br>
            <a:endParaRPr lang="en-IN" dirty="0"/>
          </a:p>
        </p:txBody>
      </p:sp>
      <p:sp>
        <p:nvSpPr>
          <p:cNvPr id="3" name="Content Placeholder 2">
            <a:extLst>
              <a:ext uri="{FF2B5EF4-FFF2-40B4-BE49-F238E27FC236}">
                <a16:creationId xmlns:a16="http://schemas.microsoft.com/office/drawing/2014/main" id="{DB180EB5-5FA1-B476-E78D-6ED44F37302E}"/>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Publisher must: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Appoint grievance officer</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Acknowledge complaint within </a:t>
            </a:r>
            <a:r>
              <a:rPr lang="en-US" b="1" dirty="0">
                <a:latin typeface="Times New Roman" panose="02020603050405020304" pitchFamily="18" charset="0"/>
                <a:cs typeface="Times New Roman" panose="02020603050405020304" pitchFamily="18" charset="0"/>
              </a:rPr>
              <a:t>24 hours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Resolve complaint within </a:t>
            </a:r>
            <a:r>
              <a:rPr lang="en-US" b="1" dirty="0">
                <a:latin typeface="Times New Roman" panose="02020603050405020304" pitchFamily="18" charset="0"/>
                <a:cs typeface="Times New Roman" panose="02020603050405020304" pitchFamily="18" charset="0"/>
              </a:rPr>
              <a:t>15 days</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0743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0204A-E333-5055-E071-4AAC3469AAB0}"/>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Code of Ethics for Digital Media</a:t>
            </a:r>
            <a:br>
              <a:rPr lang="en-US" b="1" dirty="0"/>
            </a:br>
            <a:endParaRPr lang="en-IN" dirty="0"/>
          </a:p>
        </p:txBody>
      </p:sp>
      <p:sp>
        <p:nvSpPr>
          <p:cNvPr id="3" name="Content Placeholder 2">
            <a:extLst>
              <a:ext uri="{FF2B5EF4-FFF2-40B4-BE49-F238E27FC236}">
                <a16:creationId xmlns:a16="http://schemas.microsoft.com/office/drawing/2014/main" id="{3A009E9F-102F-B63D-F9AD-6B98BD862FE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Publishers must follow:</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Norms of Journalistic Conduct</a:t>
            </a:r>
            <a:br>
              <a:rPr lang="en-US" dirty="0">
                <a:latin typeface="Times New Roman" panose="02020603050405020304" pitchFamily="18" charset="0"/>
                <a:cs typeface="Times New Roman" panose="02020603050405020304" pitchFamily="18" charset="0"/>
              </a:rPr>
            </a:br>
            <a:r>
              <a:rPr lang="en-US" b="1" dirty="0" err="1">
                <a:latin typeface="Times New Roman" panose="02020603050405020304" pitchFamily="18" charset="0"/>
                <a:cs typeface="Times New Roman" panose="02020603050405020304" pitchFamily="18" charset="0"/>
              </a:rPr>
              <a:t>Programme</a:t>
            </a:r>
            <a:r>
              <a:rPr lang="en-US" b="1" dirty="0">
                <a:latin typeface="Times New Roman" panose="02020603050405020304" pitchFamily="18" charset="0"/>
                <a:cs typeface="Times New Roman" panose="02020603050405020304" pitchFamily="18" charset="0"/>
              </a:rPr>
              <a:t> Code under Cable Television Act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Avoid publishing content that harms: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National security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Public order</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Morality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Religious harmony </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5145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56E78-D1F2-5CB9-0A08-FD20CAEDCEE3}"/>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OTT Content Classification</a:t>
            </a:r>
            <a:br>
              <a:rPr lang="en-US" b="1" dirty="0"/>
            </a:br>
            <a:endParaRPr lang="en-IN" dirty="0"/>
          </a:p>
        </p:txBody>
      </p:sp>
      <p:sp>
        <p:nvSpPr>
          <p:cNvPr id="3" name="Content Placeholder 2">
            <a:extLst>
              <a:ext uri="{FF2B5EF4-FFF2-40B4-BE49-F238E27FC236}">
                <a16:creationId xmlns:a16="http://schemas.microsoft.com/office/drawing/2014/main" id="{CAF75D3E-F192-85A0-3712-21FEC4ED18F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OTT platforms must classify content based on age: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U – Universal</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U/A 7+</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U/A 13+</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U/A 16+</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 – Adult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Parental control must be provided for adult content.</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5229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F25FD-6A85-D511-AD89-1F96DBA2E156}"/>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Conclusion</a:t>
            </a:r>
            <a:br>
              <a:rPr lang="en-US" b="1" dirty="0"/>
            </a:br>
            <a:endParaRPr lang="en-IN" dirty="0"/>
          </a:p>
        </p:txBody>
      </p:sp>
      <p:sp>
        <p:nvSpPr>
          <p:cNvPr id="3" name="Content Placeholder 2">
            <a:extLst>
              <a:ext uri="{FF2B5EF4-FFF2-40B4-BE49-F238E27FC236}">
                <a16:creationId xmlns:a16="http://schemas.microsoft.com/office/drawing/2014/main" id="{49CC9380-9B6F-29FF-6296-4912C1E1F14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IT Rules 2021</a:t>
            </a:r>
            <a:r>
              <a:rPr lang="en-US" dirty="0">
                <a:latin typeface="Times New Roman" panose="02020603050405020304" pitchFamily="18" charset="0"/>
                <a:cs typeface="Times New Roman" panose="02020603050405020304" pitchFamily="18" charset="0"/>
              </a:rPr>
              <a:t> are an important step in regulating the digital ecosystem in India.</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They aim to balance:</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Freedom of expression</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User safety</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Platform accountability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These rules play a major role in </a:t>
            </a:r>
            <a:r>
              <a:rPr lang="en-US" b="1" dirty="0">
                <a:latin typeface="Times New Roman" panose="02020603050405020304" pitchFamily="18" charset="0"/>
                <a:cs typeface="Times New Roman" panose="02020603050405020304" pitchFamily="18" charset="0"/>
              </a:rPr>
              <a:t>cyber law and digital governance in India</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697183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61</TotalTime>
  <Words>914</Words>
  <Application>Microsoft Office PowerPoint</Application>
  <PresentationFormat>Widescreen</PresentationFormat>
  <Paragraphs>75</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Times New Roman</vt:lpstr>
      <vt:lpstr>Trebuchet MS</vt:lpstr>
      <vt:lpstr>Wingdings 3</vt:lpstr>
      <vt:lpstr>Facet</vt:lpstr>
      <vt:lpstr>Information Technology Rules, 2021 (Intermediary Guidelines and Digital Media Ethics Code Rules, 2021) </vt:lpstr>
      <vt:lpstr>IT Rules 2021 Provisions</vt:lpstr>
      <vt:lpstr>PowerPoint Presentation</vt:lpstr>
      <vt:lpstr>Introduction </vt:lpstr>
      <vt:lpstr> Objective</vt:lpstr>
      <vt:lpstr> Scope of Application</vt:lpstr>
      <vt:lpstr>Structure of IT Rules 2021 </vt:lpstr>
      <vt:lpstr>Part I: Preliminary </vt:lpstr>
      <vt:lpstr>Part II: Due Diligence by Intermediaries </vt:lpstr>
      <vt:lpstr>Rule 3: Due Diligence by Intermediaries </vt:lpstr>
      <vt:lpstr>Rule 4: Significant Social Media Intermediaries </vt:lpstr>
      <vt:lpstr>Rule 7: Loss of Safe Harbour </vt:lpstr>
      <vt:lpstr>Part III: Digital Media Ethics Code </vt:lpstr>
      <vt:lpstr>Three Tier Grievance Redressal System </vt:lpstr>
      <vt:lpstr>Rule 10: Grievance Redressal </vt:lpstr>
      <vt:lpstr>Code of Ethics for Digital Media </vt:lpstr>
      <vt:lpstr>OTT Content Classification </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pc</dc:creator>
  <cp:lastModifiedBy>pc</cp:lastModifiedBy>
  <cp:revision>1</cp:revision>
  <dcterms:created xsi:type="dcterms:W3CDTF">2026-03-11T14:12:35Z</dcterms:created>
  <dcterms:modified xsi:type="dcterms:W3CDTF">2026-03-11T15:14:23Z</dcterms:modified>
</cp:coreProperties>
</file>